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Nuni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notesMaster" Target="notesMasters/notesMaster1.xml"/><Relationship Id="rId19" Type="http://schemas.openxmlformats.org/officeDocument/2006/relationships/font" Target="fonts/Nunito-boldItalic.fntdata"/><Relationship Id="rId6" Type="http://schemas.openxmlformats.org/officeDocument/2006/relationships/slide" Target="slides/slide1.xml"/><Relationship Id="rId18" Type="http://schemas.openxmlformats.org/officeDocument/2006/relationships/font" Target="fonts/Nunito-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jp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Steph ~5-10sec</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8c0a407609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8c0a407609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Rob</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8c0a407609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8c0a407609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 ~20-30sec</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8c0a407609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8c0a407609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Rob 45sec-1min</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90ea01cfe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90ea01cfe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Athulya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8c0a407609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8c0a407609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Steph</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90ea01cfe8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90ea01cfe8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Steph</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8c0a407609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8c0a407609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Rob</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8c0a407609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8c0a407609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Athulya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8c0a407609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8c0a407609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Steph</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jpg"/><Relationship Id="rId4" Type="http://schemas.openxmlformats.org/officeDocument/2006/relationships/image" Target="../media/image6.jpg"/><Relationship Id="rId5"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Vision Vanguards</a:t>
            </a:r>
            <a:endParaRPr/>
          </a:p>
        </p:txBody>
      </p:sp>
      <p:sp>
        <p:nvSpPr>
          <p:cNvPr id="129" name="Google Shape;129;p13"/>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0"/>
              </a:spcAft>
              <a:buNone/>
            </a:pPr>
            <a:r>
              <a:rPr lang="en"/>
              <a:t>Harmonizing Pixels and Pitches: A Computer Vision-Enhanced Karaoke Experience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2"/>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Expected Demo at Expo</a:t>
            </a:r>
            <a:endParaRPr/>
          </a:p>
        </p:txBody>
      </p:sp>
      <p:sp>
        <p:nvSpPr>
          <p:cNvPr id="191" name="Google Shape;191;p22"/>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Vision Vanguards plans to have a fully functional web application that combines karaoke </a:t>
            </a:r>
            <a:r>
              <a:rPr lang="en"/>
              <a:t>with</a:t>
            </a:r>
            <a:r>
              <a:rPr lang="en"/>
              <a:t> movement. This entails:</a:t>
            </a:r>
            <a:endParaRPr/>
          </a:p>
          <a:p>
            <a:pPr indent="-311150" lvl="0" marL="457200" rtl="0" algn="l">
              <a:spcBef>
                <a:spcPts val="1200"/>
              </a:spcBef>
              <a:spcAft>
                <a:spcPts val="0"/>
              </a:spcAft>
              <a:buSzPts val="1300"/>
              <a:buChar char="-"/>
            </a:pPr>
            <a:r>
              <a:rPr lang="en"/>
              <a:t>Completed website design and functionality</a:t>
            </a:r>
            <a:endParaRPr/>
          </a:p>
          <a:p>
            <a:pPr indent="-311150" lvl="0" marL="457200" rtl="0" algn="l">
              <a:spcBef>
                <a:spcPts val="0"/>
              </a:spcBef>
              <a:spcAft>
                <a:spcPts val="0"/>
              </a:spcAft>
              <a:buSzPts val="1300"/>
              <a:buChar char="-"/>
            </a:pPr>
            <a:r>
              <a:rPr lang="en"/>
              <a:t>Audio and lyrics fully working</a:t>
            </a:r>
            <a:endParaRPr/>
          </a:p>
          <a:p>
            <a:pPr indent="-311150" lvl="0" marL="457200" rtl="0" algn="l">
              <a:spcBef>
                <a:spcPts val="0"/>
              </a:spcBef>
              <a:spcAft>
                <a:spcPts val="0"/>
              </a:spcAft>
              <a:buSzPts val="1300"/>
              <a:buChar char="-"/>
            </a:pPr>
            <a:r>
              <a:rPr lang="en"/>
              <a:t>Dance movements and detection fully working</a:t>
            </a:r>
            <a:endParaRPr/>
          </a:p>
          <a:p>
            <a:pPr indent="-311150" lvl="0" marL="457200" rtl="0" algn="l">
              <a:spcBef>
                <a:spcPts val="0"/>
              </a:spcBef>
              <a:spcAft>
                <a:spcPts val="0"/>
              </a:spcAft>
              <a:buSzPts val="1300"/>
              <a:buChar char="-"/>
            </a:pPr>
            <a:r>
              <a:rPr lang="en"/>
              <a:t>Dance and singing scored accurately</a:t>
            </a:r>
            <a:endParaRPr/>
          </a:p>
          <a:p>
            <a:pPr indent="0" lvl="0" marL="0" rtl="0" algn="l">
              <a:spcBef>
                <a:spcPts val="1200"/>
              </a:spcBef>
              <a:spcAft>
                <a:spcPts val="1200"/>
              </a:spcAft>
              <a:buNone/>
            </a:pPr>
            <a:r>
              <a:rPr lang="en"/>
              <a:t>At the demo, there will be songs that the user can pick from to sing and dance to then get scored at the end depending on how well they followed the audio and dance movements that are given.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ctrTitle"/>
          </p:nvPr>
        </p:nvSpPr>
        <p:spPr>
          <a:xfrm>
            <a:off x="3567913" y="3790375"/>
            <a:ext cx="1890300" cy="2460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1300"/>
              <a:t>Athulya Ganesh</a:t>
            </a:r>
            <a:endParaRPr sz="1300"/>
          </a:p>
        </p:txBody>
      </p:sp>
      <p:pic>
        <p:nvPicPr>
          <p:cNvPr id="135" name="Google Shape;135;p14"/>
          <p:cNvPicPr preferRelativeResize="0"/>
          <p:nvPr/>
        </p:nvPicPr>
        <p:blipFill>
          <a:blip r:embed="rId3">
            <a:alphaModFix/>
          </a:blip>
          <a:stretch>
            <a:fillRect/>
          </a:stretch>
        </p:blipFill>
        <p:spPr>
          <a:xfrm>
            <a:off x="3567975" y="1137226"/>
            <a:ext cx="1890175" cy="2520225"/>
          </a:xfrm>
          <a:prstGeom prst="rect">
            <a:avLst/>
          </a:prstGeom>
          <a:noFill/>
          <a:ln>
            <a:noFill/>
          </a:ln>
        </p:spPr>
      </p:pic>
      <p:sp>
        <p:nvSpPr>
          <p:cNvPr id="136" name="Google Shape;136;p14"/>
          <p:cNvSpPr txBox="1"/>
          <p:nvPr>
            <p:ph type="ctrTitle"/>
          </p:nvPr>
        </p:nvSpPr>
        <p:spPr>
          <a:xfrm>
            <a:off x="1979425" y="244404"/>
            <a:ext cx="5361300" cy="7599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Introducing the Team</a:t>
            </a:r>
            <a:endParaRPr/>
          </a:p>
        </p:txBody>
      </p:sp>
      <p:sp>
        <p:nvSpPr>
          <p:cNvPr id="137" name="Google Shape;137;p14"/>
          <p:cNvSpPr txBox="1"/>
          <p:nvPr>
            <p:ph type="ctrTitle"/>
          </p:nvPr>
        </p:nvSpPr>
        <p:spPr>
          <a:xfrm>
            <a:off x="6282125" y="3790375"/>
            <a:ext cx="1890300" cy="2460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1300"/>
              <a:t>Rob Kelly</a:t>
            </a:r>
            <a:endParaRPr sz="1300"/>
          </a:p>
        </p:txBody>
      </p:sp>
      <p:sp>
        <p:nvSpPr>
          <p:cNvPr id="138" name="Google Shape;138;p14"/>
          <p:cNvSpPr txBox="1"/>
          <p:nvPr>
            <p:ph type="ctrTitle"/>
          </p:nvPr>
        </p:nvSpPr>
        <p:spPr>
          <a:xfrm>
            <a:off x="893025" y="3790375"/>
            <a:ext cx="1890300" cy="2460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1300"/>
              <a:t>Stephanie Mullins</a:t>
            </a:r>
            <a:endParaRPr sz="1300"/>
          </a:p>
        </p:txBody>
      </p:sp>
      <p:pic>
        <p:nvPicPr>
          <p:cNvPr id="139" name="Google Shape;139;p14"/>
          <p:cNvPicPr preferRelativeResize="0"/>
          <p:nvPr/>
        </p:nvPicPr>
        <p:blipFill>
          <a:blip r:embed="rId4">
            <a:alphaModFix/>
          </a:blip>
          <a:stretch>
            <a:fillRect/>
          </a:stretch>
        </p:blipFill>
        <p:spPr>
          <a:xfrm>
            <a:off x="853619" y="1137138"/>
            <a:ext cx="1890301" cy="2520402"/>
          </a:xfrm>
          <a:prstGeom prst="rect">
            <a:avLst/>
          </a:prstGeom>
          <a:noFill/>
          <a:ln>
            <a:noFill/>
          </a:ln>
        </p:spPr>
      </p:pic>
      <p:pic>
        <p:nvPicPr>
          <p:cNvPr id="140" name="Google Shape;140;p14"/>
          <p:cNvPicPr preferRelativeResize="0"/>
          <p:nvPr/>
        </p:nvPicPr>
        <p:blipFill>
          <a:blip r:embed="rId5">
            <a:alphaModFix/>
          </a:blip>
          <a:stretch>
            <a:fillRect/>
          </a:stretch>
        </p:blipFill>
        <p:spPr>
          <a:xfrm>
            <a:off x="6282200" y="1126413"/>
            <a:ext cx="1890174" cy="254184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Abstract</a:t>
            </a:r>
            <a:endParaRPr/>
          </a:p>
        </p:txBody>
      </p:sp>
      <p:sp>
        <p:nvSpPr>
          <p:cNvPr id="146" name="Google Shape;146;p15"/>
          <p:cNvSpPr txBox="1"/>
          <p:nvPr>
            <p:ph idx="1" type="body"/>
          </p:nvPr>
        </p:nvSpPr>
        <p:spPr>
          <a:xfrm>
            <a:off x="819150" y="1735725"/>
            <a:ext cx="7505700" cy="22134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a:t>Vision Vanguards aims to develop an integrated karaoke and movement web application, combining computer vision and audio processing technologies. The project involves implementing gesture and full-body skeletal tracking, alongside audio processing for lyrical pitch accuracy. The team has completed initial research, environment setup, and technology selection for the web interface. The envisioned outcome includes a fully functional platform with accurate scoring for singing and dance movements, a comprehensive lyrics module, and user management features. The project's success relies on seamless execution of key tasks, including technology implementation and interface optimization.</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User Stories</a:t>
            </a:r>
            <a:endParaRPr/>
          </a:p>
        </p:txBody>
      </p:sp>
      <p:sp>
        <p:nvSpPr>
          <p:cNvPr id="152" name="Google Shape;152;p16"/>
          <p:cNvSpPr txBox="1"/>
          <p:nvPr>
            <p:ph idx="1" type="body"/>
          </p:nvPr>
        </p:nvSpPr>
        <p:spPr>
          <a:xfrm>
            <a:off x="819150" y="1735725"/>
            <a:ext cx="7505700" cy="2213400"/>
          </a:xfrm>
          <a:prstGeom prst="rect">
            <a:avLst/>
          </a:prstGeom>
        </p:spPr>
        <p:txBody>
          <a:bodyPr anchorCtr="0" anchor="t" bIns="91425" lIns="91425" spcFirstLastPara="1" rIns="91425" wrap="square" tIns="91425">
            <a:normAutofit/>
          </a:bodyPr>
          <a:lstStyle/>
          <a:p>
            <a:pPr indent="-298450" lvl="0" marL="457200" rtl="0" algn="l">
              <a:spcBef>
                <a:spcPts val="1200"/>
              </a:spcBef>
              <a:spcAft>
                <a:spcPts val="0"/>
              </a:spcAft>
              <a:buClr>
                <a:srgbClr val="000000"/>
              </a:buClr>
              <a:buSzPts val="1100"/>
              <a:buFont typeface="Arial"/>
              <a:buChar char="●"/>
            </a:pPr>
            <a:r>
              <a:rPr lang="en"/>
              <a:t>As a casual singer, I want to visit the website, pick a song, and use only video scoring to have a lighthearted and entertaining karaoke experience without worrying about my singing skills.</a:t>
            </a:r>
            <a:endParaRPr/>
          </a:p>
          <a:p>
            <a:pPr indent="-298450" lvl="0" marL="457200" rtl="0" algn="l">
              <a:spcBef>
                <a:spcPts val="0"/>
              </a:spcBef>
              <a:spcAft>
                <a:spcPts val="0"/>
              </a:spcAft>
              <a:buClr>
                <a:srgbClr val="000000"/>
              </a:buClr>
              <a:buSzPts val="1100"/>
              <a:buFont typeface="Arial"/>
              <a:buChar char="●"/>
            </a:pPr>
            <a:r>
              <a:rPr lang="en"/>
              <a:t>As a song enthusiast, I want to access the app, use both video and audio scoring, and choose from a wide range of songs from the database to challenge myself and have fun with friends.</a:t>
            </a:r>
            <a:endParaRPr/>
          </a:p>
          <a:p>
            <a:pPr indent="-298450" lvl="0" marL="457200" rtl="0" algn="l">
              <a:spcBef>
                <a:spcPts val="0"/>
              </a:spcBef>
              <a:spcAft>
                <a:spcPts val="0"/>
              </a:spcAft>
              <a:buClr>
                <a:srgbClr val="000000"/>
              </a:buClr>
              <a:buSzPts val="1100"/>
              <a:buFont typeface="Arial"/>
              <a:buChar char="●"/>
            </a:pPr>
            <a:r>
              <a:rPr lang="en"/>
              <a:t>As a shy performer, I want to use the app in audio scoring mode, follow along with the lyrics displayed, and improve my singing skills privately while enjoying the music.</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Design Diagrams</a:t>
            </a:r>
            <a:endParaRPr/>
          </a:p>
        </p:txBody>
      </p:sp>
      <p:pic>
        <p:nvPicPr>
          <p:cNvPr id="158" name="Google Shape;158;p17"/>
          <p:cNvPicPr preferRelativeResize="0"/>
          <p:nvPr/>
        </p:nvPicPr>
        <p:blipFill>
          <a:blip r:embed="rId3">
            <a:alphaModFix/>
          </a:blip>
          <a:stretch>
            <a:fillRect/>
          </a:stretch>
        </p:blipFill>
        <p:spPr>
          <a:xfrm>
            <a:off x="819150" y="1800200"/>
            <a:ext cx="4238625" cy="1104900"/>
          </a:xfrm>
          <a:prstGeom prst="rect">
            <a:avLst/>
          </a:prstGeom>
          <a:noFill/>
          <a:ln>
            <a:noFill/>
          </a:ln>
        </p:spPr>
      </p:pic>
      <p:pic>
        <p:nvPicPr>
          <p:cNvPr id="159" name="Google Shape;159;p17"/>
          <p:cNvPicPr preferRelativeResize="0"/>
          <p:nvPr/>
        </p:nvPicPr>
        <p:blipFill>
          <a:blip r:embed="rId4">
            <a:alphaModFix/>
          </a:blip>
          <a:stretch>
            <a:fillRect/>
          </a:stretch>
        </p:blipFill>
        <p:spPr>
          <a:xfrm>
            <a:off x="819150" y="3138650"/>
            <a:ext cx="8021349" cy="9519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8"/>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Design Diagrams (cont.)</a:t>
            </a:r>
            <a:endParaRPr/>
          </a:p>
        </p:txBody>
      </p:sp>
      <p:pic>
        <p:nvPicPr>
          <p:cNvPr id="165" name="Google Shape;165;p18"/>
          <p:cNvPicPr preferRelativeResize="0"/>
          <p:nvPr/>
        </p:nvPicPr>
        <p:blipFill>
          <a:blip r:embed="rId3">
            <a:alphaModFix/>
          </a:blip>
          <a:stretch>
            <a:fillRect/>
          </a:stretch>
        </p:blipFill>
        <p:spPr>
          <a:xfrm>
            <a:off x="911025" y="1378025"/>
            <a:ext cx="4711950" cy="34526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9"/>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Project Constraints</a:t>
            </a:r>
            <a:endParaRPr/>
          </a:p>
        </p:txBody>
      </p:sp>
      <p:sp>
        <p:nvSpPr>
          <p:cNvPr id="171" name="Google Shape;171;p19"/>
          <p:cNvSpPr txBox="1"/>
          <p:nvPr>
            <p:ph idx="1" type="body"/>
          </p:nvPr>
        </p:nvSpPr>
        <p:spPr>
          <a:xfrm>
            <a:off x="819150" y="1990725"/>
            <a:ext cx="34299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Economic Constraints</a:t>
            </a:r>
            <a:endParaRPr/>
          </a:p>
          <a:p>
            <a:pPr indent="-298450" lvl="1" marL="914400" rtl="0" algn="l">
              <a:spcBef>
                <a:spcPts val="0"/>
              </a:spcBef>
              <a:spcAft>
                <a:spcPts val="0"/>
              </a:spcAft>
              <a:buSzPts val="1100"/>
              <a:buChar char="○"/>
            </a:pPr>
            <a:r>
              <a:rPr lang="en"/>
              <a:t>Budgetary Limitations</a:t>
            </a:r>
            <a:endParaRPr/>
          </a:p>
          <a:p>
            <a:pPr indent="-298450" lvl="1" marL="914400" rtl="0" algn="l">
              <a:spcBef>
                <a:spcPts val="0"/>
              </a:spcBef>
              <a:spcAft>
                <a:spcPts val="0"/>
              </a:spcAft>
              <a:buSzPts val="1100"/>
              <a:buChar char="○"/>
            </a:pPr>
            <a:r>
              <a:rPr lang="en"/>
              <a:t>Scalability and Maintenance Costs</a:t>
            </a:r>
            <a:endParaRPr/>
          </a:p>
          <a:p>
            <a:pPr indent="-298450" lvl="1" marL="914400" rtl="0" algn="l">
              <a:spcBef>
                <a:spcPts val="0"/>
              </a:spcBef>
              <a:spcAft>
                <a:spcPts val="0"/>
              </a:spcAft>
              <a:buSzPts val="1100"/>
              <a:buChar char="○"/>
            </a:pPr>
            <a:r>
              <a:rPr lang="en"/>
              <a:t>Economic Impact</a:t>
            </a:r>
            <a:endParaRPr/>
          </a:p>
          <a:p>
            <a:pPr indent="-311150" lvl="0" marL="457200" rtl="0" algn="l">
              <a:spcBef>
                <a:spcPts val="0"/>
              </a:spcBef>
              <a:spcAft>
                <a:spcPts val="0"/>
              </a:spcAft>
              <a:buSzPts val="1300"/>
              <a:buChar char="●"/>
            </a:pPr>
            <a:r>
              <a:rPr lang="en"/>
              <a:t>Ethical Constraints</a:t>
            </a:r>
            <a:endParaRPr/>
          </a:p>
          <a:p>
            <a:pPr indent="-298450" lvl="1" marL="914400" rtl="0" algn="l">
              <a:spcBef>
                <a:spcPts val="0"/>
              </a:spcBef>
              <a:spcAft>
                <a:spcPts val="0"/>
              </a:spcAft>
              <a:buSzPts val="1100"/>
              <a:buChar char="○"/>
            </a:pPr>
            <a:r>
              <a:rPr lang="en"/>
              <a:t>User Engagement and Well-Being</a:t>
            </a:r>
            <a:endParaRPr/>
          </a:p>
          <a:p>
            <a:pPr indent="-298450" lvl="1" marL="914400" rtl="0" algn="l">
              <a:spcBef>
                <a:spcPts val="0"/>
              </a:spcBef>
              <a:spcAft>
                <a:spcPts val="0"/>
              </a:spcAft>
              <a:buSzPts val="1100"/>
              <a:buChar char="○"/>
            </a:pPr>
            <a:r>
              <a:rPr lang="en"/>
              <a:t>Content and Intellectual Property Rights</a:t>
            </a:r>
            <a:endParaRPr/>
          </a:p>
          <a:p>
            <a:pPr indent="-311150" lvl="0" marL="457200" rtl="0" algn="l">
              <a:spcBef>
                <a:spcPts val="0"/>
              </a:spcBef>
              <a:spcAft>
                <a:spcPts val="0"/>
              </a:spcAft>
              <a:buSzPts val="1300"/>
              <a:buChar char="●"/>
            </a:pPr>
            <a:r>
              <a:rPr lang="en"/>
              <a:t>Security Constraints</a:t>
            </a:r>
            <a:endParaRPr/>
          </a:p>
          <a:p>
            <a:pPr indent="-298450" lvl="1" marL="914400" rtl="0" algn="l">
              <a:spcBef>
                <a:spcPts val="0"/>
              </a:spcBef>
              <a:spcAft>
                <a:spcPts val="0"/>
              </a:spcAft>
              <a:buSzPts val="1100"/>
              <a:buChar char="○"/>
            </a:pPr>
            <a:r>
              <a:rPr lang="en"/>
              <a:t>Data Security and Privacy</a:t>
            </a:r>
            <a:endParaRPr/>
          </a:p>
          <a:p>
            <a:pPr indent="-298450" lvl="1" marL="914400" rtl="0" algn="l">
              <a:spcBef>
                <a:spcPts val="0"/>
              </a:spcBef>
              <a:spcAft>
                <a:spcPts val="0"/>
              </a:spcAft>
              <a:buSzPts val="1100"/>
              <a:buChar char="○"/>
            </a:pPr>
            <a:r>
              <a:rPr lang="en"/>
              <a:t>Malware and Cybersecurity Threats</a:t>
            </a:r>
            <a:endParaRPr/>
          </a:p>
        </p:txBody>
      </p:sp>
      <p:sp>
        <p:nvSpPr>
          <p:cNvPr id="172" name="Google Shape;172;p19"/>
          <p:cNvSpPr txBox="1"/>
          <p:nvPr>
            <p:ph idx="1" type="body"/>
          </p:nvPr>
        </p:nvSpPr>
        <p:spPr>
          <a:xfrm>
            <a:off x="4572000" y="1990725"/>
            <a:ext cx="3429900" cy="244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Ethical Diversity and Cultural Constraints</a:t>
            </a:r>
            <a:endParaRPr/>
          </a:p>
          <a:p>
            <a:pPr indent="-298450" lvl="1" marL="914400" rtl="0" algn="l">
              <a:spcBef>
                <a:spcPts val="0"/>
              </a:spcBef>
              <a:spcAft>
                <a:spcPts val="0"/>
              </a:spcAft>
              <a:buSzPts val="1100"/>
              <a:buChar char="○"/>
            </a:pPr>
            <a:r>
              <a:rPr lang="en"/>
              <a:t>Support Diverse Range of Vocal Styles and Pitches</a:t>
            </a:r>
            <a:br>
              <a:rPr lang="en"/>
            </a:br>
            <a:endParaRPr/>
          </a:p>
          <a:p>
            <a:pPr indent="-311150" lvl="0" marL="457200" rtl="0" algn="l">
              <a:spcBef>
                <a:spcPts val="0"/>
              </a:spcBef>
              <a:spcAft>
                <a:spcPts val="0"/>
              </a:spcAft>
              <a:buSzPts val="1300"/>
              <a:buChar char="●"/>
            </a:pPr>
            <a:r>
              <a:rPr lang="en"/>
              <a:t>Legal Constraints</a:t>
            </a:r>
            <a:endParaRPr/>
          </a:p>
          <a:p>
            <a:pPr indent="-298450" lvl="1" marL="914400" rtl="0" algn="l">
              <a:spcBef>
                <a:spcPts val="0"/>
              </a:spcBef>
              <a:spcAft>
                <a:spcPts val="0"/>
              </a:spcAft>
              <a:buSzPts val="1100"/>
              <a:buChar char="○"/>
            </a:pPr>
            <a:r>
              <a:rPr lang="en"/>
              <a:t>Copyright Law Compliance</a:t>
            </a:r>
            <a:br>
              <a:rPr lang="en"/>
            </a:br>
            <a:endParaRPr/>
          </a:p>
          <a:p>
            <a:pPr indent="-311150" lvl="0" marL="457200" rtl="0" algn="l">
              <a:spcBef>
                <a:spcPts val="0"/>
              </a:spcBef>
              <a:spcAft>
                <a:spcPts val="0"/>
              </a:spcAft>
              <a:buSzPts val="1300"/>
              <a:buChar char="●"/>
            </a:pPr>
            <a:r>
              <a:rPr lang="en"/>
              <a:t>Professional Constraints</a:t>
            </a:r>
            <a:endParaRPr/>
          </a:p>
          <a:p>
            <a:pPr indent="-298450" lvl="1" marL="914400" rtl="0" algn="l">
              <a:spcBef>
                <a:spcPts val="0"/>
              </a:spcBef>
              <a:spcAft>
                <a:spcPts val="0"/>
              </a:spcAft>
              <a:buSzPts val="1100"/>
              <a:buChar char="○"/>
            </a:pPr>
            <a:r>
              <a:rPr lang="en"/>
              <a:t>Lack of Computer Vision Course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0"/>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Expected End-of-Term Results</a:t>
            </a:r>
            <a:endParaRPr/>
          </a:p>
        </p:txBody>
      </p:sp>
      <p:sp>
        <p:nvSpPr>
          <p:cNvPr id="178" name="Google Shape;178;p20"/>
          <p:cNvSpPr txBox="1"/>
          <p:nvPr>
            <p:ph idx="1" type="body"/>
          </p:nvPr>
        </p:nvSpPr>
        <p:spPr>
          <a:xfrm>
            <a:off x="819150" y="1671875"/>
            <a:ext cx="7505700" cy="3039000"/>
          </a:xfrm>
          <a:prstGeom prst="rect">
            <a:avLst/>
          </a:prstGeom>
        </p:spPr>
        <p:txBody>
          <a:bodyPr anchorCtr="0" anchor="t" bIns="91425" lIns="91425" spcFirstLastPara="1" rIns="91425" wrap="square" tIns="91425">
            <a:normAutofit lnSpcReduction="10000"/>
          </a:bodyPr>
          <a:lstStyle/>
          <a:p>
            <a:pPr indent="0" lvl="0" marL="0" rtl="0" algn="l">
              <a:lnSpc>
                <a:spcPct val="100000"/>
              </a:lnSpc>
              <a:spcBef>
                <a:spcPts val="0"/>
              </a:spcBef>
              <a:spcAft>
                <a:spcPts val="0"/>
              </a:spcAft>
              <a:buNone/>
            </a:pPr>
            <a:r>
              <a:rPr lang="en"/>
              <a:t>Computer Vision:</a:t>
            </a:r>
            <a:endParaRPr/>
          </a:p>
          <a:p>
            <a:pPr indent="-311150" lvl="0" marL="457200" rtl="0" algn="l">
              <a:lnSpc>
                <a:spcPct val="100000"/>
              </a:lnSpc>
              <a:spcBef>
                <a:spcPts val="1200"/>
              </a:spcBef>
              <a:spcAft>
                <a:spcPts val="0"/>
              </a:spcAft>
              <a:buSzPts val="1300"/>
              <a:buChar char="-"/>
            </a:pPr>
            <a:r>
              <a:rPr lang="en"/>
              <a:t>Finished researching and finished setting up an environment</a:t>
            </a:r>
            <a:endParaRPr/>
          </a:p>
          <a:p>
            <a:pPr indent="-311150" lvl="0" marL="457200" rtl="0" algn="l">
              <a:lnSpc>
                <a:spcPct val="100000"/>
              </a:lnSpc>
              <a:spcBef>
                <a:spcPts val="0"/>
              </a:spcBef>
              <a:spcAft>
                <a:spcPts val="0"/>
              </a:spcAft>
              <a:buSzPts val="1300"/>
              <a:buChar char="-"/>
            </a:pPr>
            <a:r>
              <a:rPr lang="en"/>
              <a:t>Finished gesture recognition</a:t>
            </a:r>
            <a:endParaRPr/>
          </a:p>
          <a:p>
            <a:pPr indent="-311150" lvl="0" marL="457200" rtl="0" algn="l">
              <a:lnSpc>
                <a:spcPct val="100000"/>
              </a:lnSpc>
              <a:spcBef>
                <a:spcPts val="0"/>
              </a:spcBef>
              <a:spcAft>
                <a:spcPts val="0"/>
              </a:spcAft>
              <a:buSzPts val="1300"/>
              <a:buChar char="-"/>
            </a:pPr>
            <a:r>
              <a:rPr lang="en"/>
              <a:t>Starting full body still images skeletal detection</a:t>
            </a:r>
            <a:endParaRPr/>
          </a:p>
          <a:p>
            <a:pPr indent="0" lvl="0" marL="0" rtl="0" algn="l">
              <a:lnSpc>
                <a:spcPct val="100000"/>
              </a:lnSpc>
              <a:spcBef>
                <a:spcPts val="1200"/>
              </a:spcBef>
              <a:spcAft>
                <a:spcPts val="0"/>
              </a:spcAft>
              <a:buNone/>
            </a:pPr>
            <a:r>
              <a:rPr lang="en"/>
              <a:t>Audio Processing:</a:t>
            </a:r>
            <a:endParaRPr/>
          </a:p>
          <a:p>
            <a:pPr indent="-311150" lvl="0" marL="457200" rtl="0" algn="l">
              <a:lnSpc>
                <a:spcPct val="100000"/>
              </a:lnSpc>
              <a:spcBef>
                <a:spcPts val="1200"/>
              </a:spcBef>
              <a:spcAft>
                <a:spcPts val="0"/>
              </a:spcAft>
              <a:buSzPts val="1300"/>
              <a:buChar char="-"/>
            </a:pPr>
            <a:r>
              <a:rPr lang="en"/>
              <a:t>Finished researching</a:t>
            </a:r>
            <a:endParaRPr/>
          </a:p>
          <a:p>
            <a:pPr indent="-311150" lvl="0" marL="457200" rtl="0" algn="l">
              <a:lnSpc>
                <a:spcPct val="100000"/>
              </a:lnSpc>
              <a:spcBef>
                <a:spcPts val="0"/>
              </a:spcBef>
              <a:spcAft>
                <a:spcPts val="0"/>
              </a:spcAft>
              <a:buSzPts val="1300"/>
              <a:buChar char="-"/>
            </a:pPr>
            <a:r>
              <a:rPr lang="en"/>
              <a:t>Implemented selected audio processing library </a:t>
            </a:r>
            <a:endParaRPr/>
          </a:p>
          <a:p>
            <a:pPr indent="0" lvl="0" marL="0" rtl="0" algn="l">
              <a:lnSpc>
                <a:spcPct val="100000"/>
              </a:lnSpc>
              <a:spcBef>
                <a:spcPts val="1200"/>
              </a:spcBef>
              <a:spcAft>
                <a:spcPts val="0"/>
              </a:spcAft>
              <a:buNone/>
            </a:pPr>
            <a:r>
              <a:rPr lang="en"/>
              <a:t>Web Interface:</a:t>
            </a:r>
            <a:endParaRPr/>
          </a:p>
          <a:p>
            <a:pPr indent="-311150" lvl="0" marL="457200" rtl="0" algn="l">
              <a:lnSpc>
                <a:spcPct val="100000"/>
              </a:lnSpc>
              <a:spcBef>
                <a:spcPts val="1200"/>
              </a:spcBef>
              <a:spcAft>
                <a:spcPts val="0"/>
              </a:spcAft>
              <a:buSzPts val="1300"/>
              <a:buChar char="-"/>
            </a:pPr>
            <a:r>
              <a:rPr lang="en"/>
              <a:t>Figured out technology selection and UI design</a:t>
            </a:r>
            <a:endParaRPr/>
          </a:p>
          <a:p>
            <a:pPr indent="-311150" lvl="0" marL="457200" rtl="0" algn="l">
              <a:lnSpc>
                <a:spcPct val="100000"/>
              </a:lnSpc>
              <a:spcBef>
                <a:spcPts val="0"/>
              </a:spcBef>
              <a:spcAft>
                <a:spcPts val="0"/>
              </a:spcAft>
              <a:buSzPts val="1300"/>
              <a:buChar char="-"/>
            </a:pPr>
            <a:r>
              <a:rPr lang="en"/>
              <a:t>Finished environment setup</a:t>
            </a:r>
            <a:endParaRPr/>
          </a:p>
          <a:p>
            <a:pPr indent="-311150" lvl="0" marL="457200" rtl="0" algn="l">
              <a:lnSpc>
                <a:spcPct val="100000"/>
              </a:lnSpc>
              <a:spcBef>
                <a:spcPts val="0"/>
              </a:spcBef>
              <a:spcAft>
                <a:spcPts val="0"/>
              </a:spcAft>
              <a:buSzPts val="1300"/>
              <a:buChar char="-"/>
            </a:pPr>
            <a:r>
              <a:rPr lang="en"/>
              <a:t>Finished setting up web app skeleton and database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1"/>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Division of Labor</a:t>
            </a:r>
            <a:endParaRPr/>
          </a:p>
        </p:txBody>
      </p:sp>
      <p:sp>
        <p:nvSpPr>
          <p:cNvPr id="184" name="Google Shape;184;p21"/>
          <p:cNvSpPr txBox="1"/>
          <p:nvPr/>
        </p:nvSpPr>
        <p:spPr>
          <a:xfrm>
            <a:off x="642375" y="1616200"/>
            <a:ext cx="3929700" cy="283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All developers will work mainly on their section but will also do some work on the other sections.</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b="1" lang="en">
                <a:latin typeface="Calibri"/>
                <a:ea typeface="Calibri"/>
                <a:cs typeface="Calibri"/>
                <a:sym typeface="Calibri"/>
              </a:rPr>
              <a:t>Athulya Ganesh</a:t>
            </a:r>
            <a:r>
              <a:rPr lang="en">
                <a:latin typeface="Calibri"/>
                <a:ea typeface="Calibri"/>
                <a:cs typeface="Calibri"/>
                <a:sym typeface="Calibri"/>
              </a:rPr>
              <a:t> - Lead web interface developer. </a:t>
            </a:r>
            <a:endParaRPr>
              <a:latin typeface="Calibri"/>
              <a:ea typeface="Calibri"/>
              <a:cs typeface="Calibri"/>
              <a:sym typeface="Calibri"/>
            </a:endParaRPr>
          </a:p>
          <a:p>
            <a:pPr indent="0" lvl="0" marL="0" rtl="0" algn="l">
              <a:spcBef>
                <a:spcPts val="0"/>
              </a:spcBef>
              <a:spcAft>
                <a:spcPts val="0"/>
              </a:spcAft>
              <a:buNone/>
            </a:pPr>
            <a:r>
              <a:rPr b="1" lang="en">
                <a:latin typeface="Calibri"/>
                <a:ea typeface="Calibri"/>
                <a:cs typeface="Calibri"/>
                <a:sym typeface="Calibri"/>
              </a:rPr>
              <a:t>Stephanie Mullins</a:t>
            </a:r>
            <a:r>
              <a:rPr lang="en">
                <a:latin typeface="Calibri"/>
                <a:ea typeface="Calibri"/>
                <a:cs typeface="Calibri"/>
                <a:sym typeface="Calibri"/>
              </a:rPr>
              <a:t> - Lead Computer Vision developer.</a:t>
            </a:r>
            <a:endParaRPr>
              <a:latin typeface="Calibri"/>
              <a:ea typeface="Calibri"/>
              <a:cs typeface="Calibri"/>
              <a:sym typeface="Calibri"/>
            </a:endParaRPr>
          </a:p>
          <a:p>
            <a:pPr indent="0" lvl="0" marL="0" rtl="0" algn="l">
              <a:spcBef>
                <a:spcPts val="0"/>
              </a:spcBef>
              <a:spcAft>
                <a:spcPts val="0"/>
              </a:spcAft>
              <a:buNone/>
            </a:pPr>
            <a:r>
              <a:rPr b="1" lang="en">
                <a:latin typeface="Calibri"/>
                <a:ea typeface="Calibri"/>
                <a:cs typeface="Calibri"/>
                <a:sym typeface="Calibri"/>
              </a:rPr>
              <a:t>Rob Kelly</a:t>
            </a:r>
            <a:r>
              <a:rPr lang="en">
                <a:latin typeface="Calibri"/>
                <a:ea typeface="Calibri"/>
                <a:cs typeface="Calibri"/>
                <a:sym typeface="Calibri"/>
              </a:rPr>
              <a:t> - Lead audio processing developer.</a:t>
            </a:r>
            <a:endParaRPr>
              <a:latin typeface="Calibri"/>
              <a:ea typeface="Calibri"/>
              <a:cs typeface="Calibri"/>
              <a:sym typeface="Calibri"/>
            </a:endParaRPr>
          </a:p>
        </p:txBody>
      </p:sp>
      <p:sp>
        <p:nvSpPr>
          <p:cNvPr id="185" name="Google Shape;185;p21"/>
          <p:cNvSpPr txBox="1"/>
          <p:nvPr/>
        </p:nvSpPr>
        <p:spPr>
          <a:xfrm>
            <a:off x="4657450" y="591150"/>
            <a:ext cx="4029900" cy="396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Computer Vision Tasks: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Research technologies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Implement gesture tracking</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Implement skeletal tracking</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Implement skeletal tracking correctness</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Audio Processing Tasks: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Research technologies and methods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Implement </a:t>
            </a:r>
            <a:r>
              <a:rPr lang="en">
                <a:latin typeface="Calibri"/>
                <a:ea typeface="Calibri"/>
                <a:cs typeface="Calibri"/>
                <a:sym typeface="Calibri"/>
              </a:rPr>
              <a:t>lyrical</a:t>
            </a:r>
            <a:r>
              <a:rPr lang="en">
                <a:latin typeface="Calibri"/>
                <a:ea typeface="Calibri"/>
                <a:cs typeface="Calibri"/>
                <a:sym typeface="Calibri"/>
              </a:rPr>
              <a:t> pitch accuracy features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Compute composite accuracy algorithm</a:t>
            </a:r>
            <a:endParaRPr>
              <a:latin typeface="Calibri"/>
              <a:ea typeface="Calibri"/>
              <a:cs typeface="Calibri"/>
              <a:sym typeface="Calibri"/>
            </a:endParaRPr>
          </a:p>
          <a:p>
            <a:pPr indent="0" lvl="0" marL="0" rtl="0" algn="l">
              <a:spcBef>
                <a:spcPts val="0"/>
              </a:spcBef>
              <a:spcAft>
                <a:spcPts val="0"/>
              </a:spcAft>
              <a:buNone/>
            </a:pPr>
            <a:r>
              <a:t/>
            </a:r>
            <a:endParaRPr>
              <a:latin typeface="Calibri"/>
              <a:ea typeface="Calibri"/>
              <a:cs typeface="Calibri"/>
              <a:sym typeface="Calibri"/>
            </a:endParaRPr>
          </a:p>
          <a:p>
            <a:pPr indent="0" lvl="0" marL="0" rtl="0" algn="l">
              <a:spcBef>
                <a:spcPts val="0"/>
              </a:spcBef>
              <a:spcAft>
                <a:spcPts val="0"/>
              </a:spcAft>
              <a:buNone/>
            </a:pPr>
            <a:r>
              <a:rPr lang="en">
                <a:latin typeface="Calibri"/>
                <a:ea typeface="Calibri"/>
                <a:cs typeface="Calibri"/>
                <a:sym typeface="Calibri"/>
              </a:rPr>
              <a:t>Web Interface Tasks: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Research technologies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Setup environment and app</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Performance interfaces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Lyrics</a:t>
            </a:r>
            <a:r>
              <a:rPr lang="en">
                <a:latin typeface="Calibri"/>
                <a:ea typeface="Calibri"/>
                <a:cs typeface="Calibri"/>
                <a:sym typeface="Calibri"/>
              </a:rPr>
              <a:t> module</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lang="en">
                <a:latin typeface="Calibri"/>
                <a:ea typeface="Calibri"/>
                <a:cs typeface="Calibri"/>
                <a:sym typeface="Calibri"/>
              </a:rPr>
              <a:t>Leaderboard and user management</a:t>
            </a:r>
            <a:endParaRPr>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